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33A736CF-D870-446D-8BE8-A08F70C855C9}">
  <a:tblStyle styleId="{33A736CF-D870-446D-8BE8-A08F70C855C9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514aa70214_0_117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514aa70214_0_11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601b2d2b0c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601b2d2b0c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514aa70214_0_1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514aa70214_0_1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{33A736CF-D870-446D-8BE8-A08F70C855C9}</a:tableStyleId>
              </a:tblPr>
              <a:tblGrid>
                <a:gridCol w="4572000"/>
                <a:gridCol w="4572000"/>
              </a:tblGrid>
              <a:tr h="25365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2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5694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24050" y="454705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{33A736CF-D870-446D-8BE8-A08F70C855C9}</a:tableStyleId>
              </a:tblPr>
              <a:tblGrid>
                <a:gridCol w="4572000"/>
                <a:gridCol w="4572000"/>
              </a:tblGrid>
              <a:tr h="25365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the situation within which something exists or happens, and that can help explain it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“Wrench a historical fact from its context and it instantly becomes insignificant.”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-"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Robert Tracy McKenzie, </a:t>
                      </a:r>
                      <a:r>
                        <a:rPr i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A Little Book for New Historians: Why and How to Study History</a:t>
                      </a: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2019.</a:t>
                      </a:r>
                      <a:endParaRPr b="1" sz="2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5694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Context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24050" y="454705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248850" y="171450"/>
            <a:ext cx="5005200" cy="44151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500">
                <a:latin typeface="Inter"/>
                <a:ea typeface="Inter"/>
                <a:cs typeface="Inter"/>
                <a:sym typeface="Inter"/>
              </a:rPr>
              <a:t>NOTICE</a:t>
            </a:r>
            <a:endParaRPr b="1"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latin typeface="Inter"/>
                <a:ea typeface="Inter"/>
                <a:cs typeface="Inter"/>
                <a:sym typeface="Inter"/>
              </a:rPr>
              <a:t>What do you see that seems interesting or important?</a:t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500">
                <a:latin typeface="Inter"/>
                <a:ea typeface="Inter"/>
                <a:cs typeface="Inter"/>
                <a:sym typeface="Inter"/>
              </a:rPr>
              <a:t>WONDER</a:t>
            </a:r>
            <a:endParaRPr b="1"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latin typeface="Inter"/>
                <a:ea typeface="Inter"/>
                <a:cs typeface="Inter"/>
                <a:sym typeface="Inter"/>
              </a:rPr>
              <a:t>What piece of context might be important to learning more about this pen?</a:t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500">
                <a:latin typeface="Inter"/>
                <a:ea typeface="Inter"/>
                <a:cs typeface="Inter"/>
                <a:sym typeface="Inter"/>
              </a:rPr>
              <a:t>THINK</a:t>
            </a:r>
            <a:endParaRPr b="1"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latin typeface="Inter"/>
                <a:ea typeface="Inter"/>
                <a:cs typeface="Inter"/>
                <a:sym typeface="Inter"/>
              </a:rPr>
              <a:t>What might the historical significance of this pen be?</a:t>
            </a:r>
            <a:endParaRPr sz="15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1287475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id="100" name="Google Shape;100;p15"/>
          <p:cNvPicPr preferRelativeResize="0"/>
          <p:nvPr/>
        </p:nvPicPr>
        <p:blipFill rotWithShape="1">
          <a:blip r:embed="rId3">
            <a:alphaModFix/>
          </a:blip>
          <a:srcRect b="29228" l="7716" r="9931" t="23337"/>
          <a:stretch/>
        </p:blipFill>
        <p:spPr>
          <a:xfrm>
            <a:off x="5277350" y="1050825"/>
            <a:ext cx="3715500" cy="1883200"/>
          </a:xfrm>
          <a:prstGeom prst="rect">
            <a:avLst/>
          </a:prstGeom>
          <a:noFill/>
          <a:ln>
            <a:noFill/>
          </a:ln>
        </p:spPr>
      </p:pic>
      <p:sp>
        <p:nvSpPr>
          <p:cNvPr id="101" name="Google Shape;101;p15"/>
          <p:cNvSpPr txBox="1"/>
          <p:nvPr/>
        </p:nvSpPr>
        <p:spPr>
          <a:xfrm>
            <a:off x="5148200" y="3037100"/>
            <a:ext cx="3973800" cy="646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Pen used by President Lyndon B. Johnson to sign the 1964 Civil Rights Act. Collection of the Smithsonian National Museum of African American History and Culture.</a:t>
            </a:r>
            <a:endParaRPr sz="8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